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59" r:id="rId4"/>
    <p:sldId id="306" r:id="rId5"/>
    <p:sldId id="271" r:id="rId6"/>
    <p:sldId id="268" r:id="rId7"/>
    <p:sldId id="304" r:id="rId8"/>
    <p:sldId id="303" r:id="rId9"/>
    <p:sldId id="286" r:id="rId10"/>
    <p:sldId id="309" r:id="rId11"/>
    <p:sldId id="305" r:id="rId12"/>
    <p:sldId id="269" r:id="rId13"/>
    <p:sldId id="300" r:id="rId14"/>
    <p:sldId id="310" r:id="rId15"/>
    <p:sldId id="311" r:id="rId16"/>
    <p:sldId id="308" r:id="rId17"/>
    <p:sldId id="307" r:id="rId18"/>
    <p:sldId id="292" r:id="rId19"/>
    <p:sldId id="299" r:id="rId20"/>
    <p:sldId id="312" r:id="rId21"/>
    <p:sldId id="28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竑智 黃" initials="竑智" lastIdx="1" clrIdx="0">
    <p:extLst>
      <p:ext uri="{19B8F6BF-5375-455C-9EA6-DF929625EA0E}">
        <p15:presenceInfo xmlns:p15="http://schemas.microsoft.com/office/powerpoint/2012/main" userId="05a55908acac18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6556" autoAdjust="0"/>
  </p:normalViewPr>
  <p:slideViewPr>
    <p:cSldViewPr snapToGrid="0">
      <p:cViewPr varScale="1">
        <p:scale>
          <a:sx n="104" d="100"/>
          <a:sy n="104" d="100"/>
        </p:scale>
        <p:origin x="702" y="72"/>
      </p:cViewPr>
      <p:guideLst>
        <p:guide orient="horz" pos="2137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miou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工作表1!$A$2:$A$21</c:f>
              <c:numCache>
                <c:formatCode>General</c:formatCode>
                <c:ptCount val="20"/>
                <c:pt idx="0">
                  <c:v>60</c:v>
                </c:pt>
                <c:pt idx="1">
                  <c:v>300</c:v>
                </c:pt>
                <c:pt idx="2">
                  <c:v>600</c:v>
                </c:pt>
                <c:pt idx="3">
                  <c:v>1200</c:v>
                </c:pt>
                <c:pt idx="4">
                  <c:v>1800</c:v>
                </c:pt>
                <c:pt idx="5">
                  <c:v>2400</c:v>
                </c:pt>
                <c:pt idx="6">
                  <c:v>3000</c:v>
                </c:pt>
                <c:pt idx="7">
                  <c:v>3600</c:v>
                </c:pt>
                <c:pt idx="8">
                  <c:v>4200</c:v>
                </c:pt>
                <c:pt idx="9">
                  <c:v>4800</c:v>
                </c:pt>
                <c:pt idx="10">
                  <c:v>5400</c:v>
                </c:pt>
                <c:pt idx="11">
                  <c:v>6000</c:v>
                </c:pt>
                <c:pt idx="12">
                  <c:v>6600</c:v>
                </c:pt>
                <c:pt idx="13">
                  <c:v>7200</c:v>
                </c:pt>
                <c:pt idx="14">
                  <c:v>7800</c:v>
                </c:pt>
                <c:pt idx="15">
                  <c:v>8400</c:v>
                </c:pt>
                <c:pt idx="16">
                  <c:v>9000</c:v>
                </c:pt>
                <c:pt idx="17">
                  <c:v>10000</c:v>
                </c:pt>
                <c:pt idx="18">
                  <c:v>11000</c:v>
                </c:pt>
                <c:pt idx="19">
                  <c:v>12000</c:v>
                </c:pt>
              </c:numCache>
            </c:numRef>
          </c:xVal>
          <c:yVal>
            <c:numRef>
              <c:f>工作表1!$B$2:$B$21</c:f>
              <c:numCache>
                <c:formatCode>General</c:formatCode>
                <c:ptCount val="20"/>
                <c:pt idx="0">
                  <c:v>0.1032</c:v>
                </c:pt>
                <c:pt idx="1">
                  <c:v>0.28889999999999999</c:v>
                </c:pt>
                <c:pt idx="2">
                  <c:v>0.43930000000000002</c:v>
                </c:pt>
                <c:pt idx="3">
                  <c:v>0.66979999999999995</c:v>
                </c:pt>
                <c:pt idx="4">
                  <c:v>0.65310000000000001</c:v>
                </c:pt>
                <c:pt idx="5">
                  <c:v>0.70830000000000004</c:v>
                </c:pt>
                <c:pt idx="6">
                  <c:v>0.72789999999999999</c:v>
                </c:pt>
                <c:pt idx="7">
                  <c:v>0.74209999999999998</c:v>
                </c:pt>
                <c:pt idx="8">
                  <c:v>0.74470000000000003</c:v>
                </c:pt>
                <c:pt idx="9">
                  <c:v>0.73619999999999997</c:v>
                </c:pt>
                <c:pt idx="10">
                  <c:v>0.73529999999999995</c:v>
                </c:pt>
                <c:pt idx="11">
                  <c:v>0.75409999999999999</c:v>
                </c:pt>
                <c:pt idx="12">
                  <c:v>0.76400000000000001</c:v>
                </c:pt>
                <c:pt idx="13">
                  <c:v>0.75919999999999999</c:v>
                </c:pt>
                <c:pt idx="14">
                  <c:v>0.74690000000000001</c:v>
                </c:pt>
                <c:pt idx="15">
                  <c:v>0.7389</c:v>
                </c:pt>
                <c:pt idx="16">
                  <c:v>0.75460000000000005</c:v>
                </c:pt>
                <c:pt idx="17">
                  <c:v>0.75219999999999998</c:v>
                </c:pt>
                <c:pt idx="18">
                  <c:v>0.76029999999999998</c:v>
                </c:pt>
                <c:pt idx="19">
                  <c:v>0.74839999999999995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DC-4BF5-8896-F8A09AFB928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loss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工作表1!$A$2:$A$21</c:f>
              <c:numCache>
                <c:formatCode>General</c:formatCode>
                <c:ptCount val="20"/>
                <c:pt idx="0">
                  <c:v>60</c:v>
                </c:pt>
                <c:pt idx="1">
                  <c:v>300</c:v>
                </c:pt>
                <c:pt idx="2">
                  <c:v>600</c:v>
                </c:pt>
                <c:pt idx="3">
                  <c:v>1200</c:v>
                </c:pt>
                <c:pt idx="4">
                  <c:v>1800</c:v>
                </c:pt>
                <c:pt idx="5">
                  <c:v>2400</c:v>
                </c:pt>
                <c:pt idx="6">
                  <c:v>3000</c:v>
                </c:pt>
                <c:pt idx="7">
                  <c:v>3600</c:v>
                </c:pt>
                <c:pt idx="8">
                  <c:v>4200</c:v>
                </c:pt>
                <c:pt idx="9">
                  <c:v>4800</c:v>
                </c:pt>
                <c:pt idx="10">
                  <c:v>5400</c:v>
                </c:pt>
                <c:pt idx="11">
                  <c:v>6000</c:v>
                </c:pt>
                <c:pt idx="12">
                  <c:v>6600</c:v>
                </c:pt>
                <c:pt idx="13">
                  <c:v>7200</c:v>
                </c:pt>
                <c:pt idx="14">
                  <c:v>7800</c:v>
                </c:pt>
                <c:pt idx="15">
                  <c:v>8400</c:v>
                </c:pt>
                <c:pt idx="16">
                  <c:v>9000</c:v>
                </c:pt>
                <c:pt idx="17">
                  <c:v>10000</c:v>
                </c:pt>
                <c:pt idx="18">
                  <c:v>11000</c:v>
                </c:pt>
                <c:pt idx="19">
                  <c:v>12000</c:v>
                </c:pt>
              </c:numCache>
            </c:numRef>
          </c:xVal>
          <c:yVal>
            <c:numRef>
              <c:f>工作表1!$C$2:$C$21</c:f>
              <c:numCache>
                <c:formatCode>General</c:formatCode>
                <c:ptCount val="20"/>
                <c:pt idx="0">
                  <c:v>0.73250000000000004</c:v>
                </c:pt>
                <c:pt idx="1">
                  <c:v>0.32979999999999998</c:v>
                </c:pt>
                <c:pt idx="2">
                  <c:v>0.35349999999999998</c:v>
                </c:pt>
                <c:pt idx="3">
                  <c:v>0.30149999999999999</c:v>
                </c:pt>
                <c:pt idx="4">
                  <c:v>0.30630000000000002</c:v>
                </c:pt>
                <c:pt idx="5">
                  <c:v>0.2959</c:v>
                </c:pt>
                <c:pt idx="6">
                  <c:v>0.31830000000000003</c:v>
                </c:pt>
                <c:pt idx="7">
                  <c:v>0.28050000000000003</c:v>
                </c:pt>
                <c:pt idx="8">
                  <c:v>0.28599999999999998</c:v>
                </c:pt>
                <c:pt idx="9">
                  <c:v>0.29759999999999998</c:v>
                </c:pt>
                <c:pt idx="10">
                  <c:v>0.27650000000000002</c:v>
                </c:pt>
                <c:pt idx="11">
                  <c:v>0.28570000000000001</c:v>
                </c:pt>
                <c:pt idx="12">
                  <c:v>0.28129999999999999</c:v>
                </c:pt>
                <c:pt idx="13">
                  <c:v>0.29559999999999997</c:v>
                </c:pt>
                <c:pt idx="14">
                  <c:v>0.29260000000000003</c:v>
                </c:pt>
                <c:pt idx="15">
                  <c:v>0.28179999999999999</c:v>
                </c:pt>
                <c:pt idx="16">
                  <c:v>0.27289999999999998</c:v>
                </c:pt>
                <c:pt idx="17">
                  <c:v>0.29730000000000001</c:v>
                </c:pt>
                <c:pt idx="18">
                  <c:v>0.2802</c:v>
                </c:pt>
                <c:pt idx="19">
                  <c:v>0.2732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DC-4BF5-8896-F8A09AFB92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28634559"/>
        <c:axId val="828635807"/>
      </c:scatterChart>
      <c:valAx>
        <c:axId val="828634559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Steps</a:t>
                </a:r>
                <a:endParaRPr lang="zh-TW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828635807"/>
        <c:crosses val="autoZero"/>
        <c:crossBetween val="midCat"/>
        <c:majorUnit val="1000"/>
      </c:valAx>
      <c:valAx>
        <c:axId val="828635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:endParaRPr lang="zh-TW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828634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D44ED-4515-4B3A-9C19-B1CFD034724A}" type="datetimeFigureOut">
              <a:rPr lang="zh-TW" altLang="en-US" smtClean="0"/>
              <a:t>2019/11/21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BC3B-7B37-4831-9F3F-DC89DB6F78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96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EF116-D5FC-4F8F-998E-A9C129060160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6A38-BF95-49C5-9361-C815CDA74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7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1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1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E4F12B-A4FF-4C1F-A17E-FFEEAFA756F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9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5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6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E2848-00BD-4311-96C1-B3092E21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2A8D-0FE1-455C-8287-42A41BB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5BAF-A0EC-4C27-A30F-2C7410AA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B448C-E2B6-4A51-B7B9-530CD213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6139-305A-43A2-AD3D-EF33DDB0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2" y="383107"/>
            <a:ext cx="1689825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Conclusion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2523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/>
          <p:cNvSpPr txBox="1"/>
          <p:nvPr userDrawn="1"/>
        </p:nvSpPr>
        <p:spPr>
          <a:xfrm>
            <a:off x="804723" y="383107"/>
            <a:ext cx="1465236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Reference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4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5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6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437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279BB-B37F-45C6-BF9F-FD95E8F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CCBD5-447E-495E-940C-03283547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08D13-98DA-49C4-B084-F5CB1123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39037-6864-4D35-8241-907BABC3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04A95-207A-4FD4-BFD9-52BCE166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DDA0-844F-4DA4-8CC0-BD329DE9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342225-F153-4AD9-9437-99553D12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B8606-F3ED-492C-BAC1-F1246867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51B77-3B49-4AC9-8DBD-C88BF2DE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32084-A327-4081-9D9A-0ABE9209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E21C-BAFB-4907-B1E2-1D09964B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E816C-1341-472E-AF5E-5846F1976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E23B8-3789-4D36-B708-5D089A51F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D9EDDA-2C93-4C1E-8118-65137007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7A0F41-AAD5-4D1B-BAEE-1E5C55BC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4BCC73-ECB4-4A5D-A2D1-E21672C7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23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7"/>
          <p:cNvSpPr txBox="1"/>
          <p:nvPr userDrawn="1"/>
        </p:nvSpPr>
        <p:spPr>
          <a:xfrm>
            <a:off x="750436" y="368751"/>
            <a:ext cx="1327017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Abstract</a:t>
            </a:r>
            <a:endParaRPr lang="zh-CN" altLang="zh-CN" sz="2133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2026541-2261-4EAD-9947-26E396D60E66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E7580A7B-E699-489D-A3F1-07F6AD33B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81073865-4C1E-4D65-B16A-0F7740B1F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E1B6D713-C4E4-4A5C-AAE1-7C54888C7DFD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63136" y="397463"/>
            <a:ext cx="1803601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Introduction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95D1BEB7-D570-4488-B755-FB26CB49291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C8FF11F1-5565-4DBA-AA3D-C8DCC8B4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32F6DD0E-170A-4ADD-9247-1FFAFBF0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BA16E97D-8D3E-42C2-AC99-27F73D405AD6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15810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5" y="383107"/>
            <a:ext cx="1240647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Method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9681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2" y="383107"/>
            <a:ext cx="1120331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Results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4945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DE78A-D299-4572-A337-64E5B820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A0C12-7879-4545-973B-5B066102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A1650-E7F3-4A72-AC95-CAEC262A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A2D39-F8AC-4DB7-8EDC-6DD5DFFCA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5FEEC-3CFD-4760-A626-6E15A06A8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7E05E7-D406-411A-8D5A-4F315A1D10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4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6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zpascal.net/cvpr2017/Lin_Feature_Pyramid_Networks_CVPR_2017_paper.pdf" TargetMode="External"/><Relationship Id="rId2" Type="http://schemas.openxmlformats.org/officeDocument/2006/relationships/hyperlink" Target="https://eccv2018.org/openaccess/content_ECCV_2018/papers/Liang-Chieh_Chen_Encoder-Decoder_with_Atrous_ECCV_2018_paper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log.csdn.net/u010099080/article/details/77426577" TargetMode="External"/><Relationship Id="rId5" Type="http://schemas.openxmlformats.org/officeDocument/2006/relationships/hyperlink" Target="https://www.cv-foundation.org/openaccess/content_cvpr_2016/papers/He_Deep_Residual_Learning_CVPR_2016_paper.pdf" TargetMode="External"/><Relationship Id="rId4" Type="http://schemas.openxmlformats.org/officeDocument/2006/relationships/hyperlink" Target="http://zpascal.net/cvpr2017/Chollet_Xception_Deep_Learning_CVPR_2017_pape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7" y="1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1500393" y="1710355"/>
            <a:ext cx="9118189" cy="2123584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>
                <a:solidFill>
                  <a:schemeClr val="accent1"/>
                </a:solidFill>
              </a:rPr>
              <a:t>UAV</a:t>
            </a:r>
            <a:r>
              <a:rPr lang="zh-TW" altLang="en-US" sz="4000" dirty="0" smtClean="0">
                <a:solidFill>
                  <a:schemeClr val="accent1"/>
                </a:solidFill>
              </a:rPr>
              <a:t>組</a:t>
            </a:r>
            <a:r>
              <a:rPr lang="zh-TW" altLang="en-US" sz="4000" dirty="0">
                <a:solidFill>
                  <a:schemeClr val="accent1"/>
                </a:solidFill>
              </a:rPr>
              <a:t> </a:t>
            </a:r>
            <a:r>
              <a:rPr lang="zh-TW" altLang="en-US" sz="4000" dirty="0" smtClean="0">
                <a:solidFill>
                  <a:schemeClr val="accent1"/>
                </a:solidFill>
              </a:rPr>
              <a:t>黃竑智</a:t>
            </a:r>
            <a:endParaRPr lang="en-US" altLang="zh-TW" sz="4000" dirty="0" smtClean="0">
              <a:solidFill>
                <a:schemeClr val="accent1"/>
              </a:solidFill>
            </a:endParaRPr>
          </a:p>
          <a:p>
            <a:r>
              <a:rPr lang="en-US" altLang="zh-TW" sz="4000" dirty="0">
                <a:solidFill>
                  <a:schemeClr val="accent1"/>
                </a:solidFill>
              </a:rPr>
              <a:t>	</a:t>
            </a:r>
            <a:r>
              <a:rPr lang="zh-TW" altLang="en-US" sz="5400" dirty="0" smtClean="0">
                <a:solidFill>
                  <a:schemeClr val="accent1"/>
                </a:solidFill>
              </a:rPr>
              <a:t>以</a:t>
            </a:r>
            <a:r>
              <a:rPr lang="en-US" altLang="zh-TW" sz="3600" dirty="0" smtClean="0">
                <a:solidFill>
                  <a:schemeClr val="accent1"/>
                </a:solidFill>
              </a:rPr>
              <a:t>DeepLabv3+</a:t>
            </a:r>
            <a:r>
              <a:rPr lang="zh-TW" altLang="en-US" sz="3600" dirty="0" smtClean="0">
                <a:solidFill>
                  <a:schemeClr val="accent1"/>
                </a:solidFill>
              </a:rPr>
              <a:t>模型訓練的</a:t>
            </a:r>
            <a:endParaRPr lang="en-US" altLang="zh-TW" sz="3600" dirty="0" smtClean="0">
              <a:solidFill>
                <a:schemeClr val="accent1"/>
              </a:solidFill>
            </a:endParaRPr>
          </a:p>
          <a:p>
            <a:r>
              <a:rPr lang="en-US" altLang="zh-TW" sz="3600" dirty="0">
                <a:solidFill>
                  <a:schemeClr val="accent1"/>
                </a:solidFill>
              </a:rPr>
              <a:t>	</a:t>
            </a:r>
            <a:r>
              <a:rPr lang="en-US" altLang="zh-TW" sz="3600" dirty="0" smtClean="0">
                <a:solidFill>
                  <a:schemeClr val="accent1"/>
                </a:solidFill>
              </a:rPr>
              <a:t>	</a:t>
            </a:r>
            <a:r>
              <a:rPr lang="zh-TW" altLang="en-US" sz="3600" dirty="0" smtClean="0">
                <a:solidFill>
                  <a:schemeClr val="accent1"/>
                </a:solidFill>
              </a:rPr>
              <a:t>裂縫</a:t>
            </a:r>
            <a:r>
              <a:rPr lang="zh-TW" altLang="en-US" sz="3600" dirty="0" smtClean="0">
                <a:solidFill>
                  <a:schemeClr val="accent1"/>
                </a:solidFill>
              </a:rPr>
              <a:t>偵測系統－</a:t>
            </a:r>
            <a:r>
              <a:rPr lang="zh-TW" altLang="en-US" sz="3600" dirty="0">
                <a:solidFill>
                  <a:schemeClr val="accent1"/>
                </a:solidFill>
              </a:rPr>
              <a:t>路面瀝青</a:t>
            </a:r>
            <a:r>
              <a:rPr lang="zh-TW" altLang="en-US" sz="3600" dirty="0" smtClean="0">
                <a:solidFill>
                  <a:schemeClr val="accent1"/>
                </a:solidFill>
              </a:rPr>
              <a:t>混凝土</a:t>
            </a:r>
            <a:endParaRPr lang="en-US" altLang="zh-TW" sz="36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8076526" y="5465287"/>
            <a:ext cx="3811347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Reported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by</a:t>
            </a:r>
            <a:r>
              <a:rPr lang="zh-TW" altLang="en-US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HONG-ZHI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HUANG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5B643B-4366-4A64-9EC7-E8E7850A99A4}"/>
              </a:ext>
            </a:extLst>
          </p:cNvPr>
          <p:cNvSpPr/>
          <p:nvPr/>
        </p:nvSpPr>
        <p:spPr>
          <a:xfrm>
            <a:off x="8072614" y="5931313"/>
            <a:ext cx="2569323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Date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2019 /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08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26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8076526" y="5019754"/>
            <a:ext cx="3811347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Advisor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Jen-Yu Han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9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24491" y="374296"/>
            <a:ext cx="3637021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If not balance the weight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1" y="3798690"/>
            <a:ext cx="4792244" cy="2234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1" y="794411"/>
            <a:ext cx="4756149" cy="22172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2" y="2283839"/>
            <a:ext cx="4756150" cy="221729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417041" y="450113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Origin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641544" y="3035867"/>
            <a:ext cx="270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</a:t>
            </a:r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 balancing</a:t>
            </a:r>
            <a:endParaRPr lang="en-US" altLang="zh-TW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25990" y="6056974"/>
            <a:ext cx="253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</a:t>
            </a:r>
            <a:r>
              <a:rPr lang="en-US" altLang="zh-TW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 balancing</a:t>
            </a:r>
            <a:endParaRPr lang="en-US" altLang="zh-TW" dirty="0" smtClean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45519" y="425079"/>
            <a:ext cx="54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*Figure below </a:t>
            </a:r>
            <a:r>
              <a:rPr lang="en-US" altLang="zh-TW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results that after 600 training steps.</a:t>
            </a:r>
            <a:endParaRPr lang="zh-TW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5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15563"/>
              </p:ext>
            </p:extLst>
          </p:nvPr>
        </p:nvGraphicFramePr>
        <p:xfrm>
          <a:off x="1995488" y="234793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1491633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169925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268336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58563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44493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27058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34745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81733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957167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1953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23754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2497682" y="3392488"/>
            <a:ext cx="1705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Validation Set</a:t>
            </a:r>
          </a:p>
          <a:p>
            <a:pPr algn="ctr"/>
            <a:r>
              <a:rPr lang="en-US" altLang="zh-TW" dirty="0" smtClean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en-US" altLang="zh-TW" dirty="0" smtClean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TW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540788" y="1304718"/>
            <a:ext cx="103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Set</a:t>
            </a:r>
          </a:p>
          <a:p>
            <a:pPr algn="ctr"/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endParaRPr lang="zh-TW" alt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2" name="肘形接點 51"/>
          <p:cNvCxnSpPr>
            <a:stCxn id="20" idx="1"/>
            <a:endCxn id="42" idx="1"/>
          </p:cNvCxnSpPr>
          <p:nvPr/>
        </p:nvCxnSpPr>
        <p:spPr>
          <a:xfrm rot="10800000" flipH="1">
            <a:off x="1995488" y="1627885"/>
            <a:ext cx="3545300" cy="905475"/>
          </a:xfrm>
          <a:prstGeom prst="bentConnector3">
            <a:avLst>
              <a:gd name="adj1" fmla="val -644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>
            <a:stCxn id="20" idx="3"/>
            <a:endCxn id="42" idx="3"/>
          </p:cNvCxnSpPr>
          <p:nvPr/>
        </p:nvCxnSpPr>
        <p:spPr>
          <a:xfrm flipH="1" flipV="1">
            <a:off x="6578188" y="1627884"/>
            <a:ext cx="3545300" cy="905475"/>
          </a:xfrm>
          <a:prstGeom prst="bentConnector3">
            <a:avLst>
              <a:gd name="adj1" fmla="val -644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/>
          <p:nvPr/>
        </p:nvCxnSpPr>
        <p:spPr>
          <a:xfrm rot="16200000" flipH="1">
            <a:off x="1761018" y="2969753"/>
            <a:ext cx="997627" cy="4941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endCxn id="41" idx="3"/>
          </p:cNvCxnSpPr>
          <p:nvPr/>
        </p:nvCxnSpPr>
        <p:spPr>
          <a:xfrm rot="5400000">
            <a:off x="3817275" y="3104092"/>
            <a:ext cx="997630" cy="22549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1924491" y="374296"/>
            <a:ext cx="2616422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Distribution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肘形接點 10"/>
          <p:cNvCxnSpPr>
            <a:endCxn id="13" idx="1"/>
          </p:cNvCxnSpPr>
          <p:nvPr/>
        </p:nvCxnSpPr>
        <p:spPr>
          <a:xfrm>
            <a:off x="4438073" y="2718024"/>
            <a:ext cx="1989268" cy="1000213"/>
          </a:xfrm>
          <a:prstGeom prst="bentConnector3">
            <a:avLst>
              <a:gd name="adj1" fmla="val -10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endCxn id="13" idx="3"/>
          </p:cNvCxnSpPr>
          <p:nvPr/>
        </p:nvCxnSpPr>
        <p:spPr>
          <a:xfrm rot="10800000" flipV="1">
            <a:off x="7914415" y="2718023"/>
            <a:ext cx="2190602" cy="1000214"/>
          </a:xfrm>
          <a:prstGeom prst="bentConnector3">
            <a:avLst>
              <a:gd name="adj1" fmla="val 24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427341" y="3395071"/>
            <a:ext cx="1487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Set</a:t>
            </a:r>
          </a:p>
          <a:p>
            <a:pPr algn="ctr"/>
            <a:r>
              <a:rPr lang="en-US" altLang="zh-TW" dirty="0" smtClean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</a:t>
            </a:r>
            <a:r>
              <a:rPr lang="en-US" altLang="zh-TW" dirty="0" smtClean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TW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99573" y="2976527"/>
            <a:ext cx="1899522" cy="707860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lvl="0" algn="ctr">
              <a:buNone/>
            </a:pP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824285" y="369150"/>
            <a:ext cx="2297424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Segmentation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1228725"/>
            <a:ext cx="3414944" cy="15920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4" y="1228725"/>
            <a:ext cx="3414942" cy="15920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2996523"/>
            <a:ext cx="3414944" cy="15920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5" y="2996523"/>
            <a:ext cx="3406023" cy="15878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4764322"/>
            <a:ext cx="3414944" cy="1592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4" y="4764322"/>
            <a:ext cx="3406024" cy="158787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210690" y="867962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Truth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823440" y="867962"/>
            <a:ext cx="248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Segmentation Result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19" y="772866"/>
            <a:ext cx="5988352" cy="27917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19" y="3747172"/>
            <a:ext cx="5988352" cy="2791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24285" y="369150"/>
            <a:ext cx="2319866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Label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24845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5390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8" name="矩形 7"/>
          <p:cNvSpPr/>
          <p:nvPr/>
        </p:nvSpPr>
        <p:spPr>
          <a:xfrm>
            <a:off x="6585284" y="5839326"/>
            <a:ext cx="1090863" cy="6256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stCxn id="8" idx="3"/>
            <a:endCxn id="16" idx="1"/>
          </p:cNvCxnSpPr>
          <p:nvPr/>
        </p:nvCxnSpPr>
        <p:spPr>
          <a:xfrm flipV="1">
            <a:off x="7676147" y="5013728"/>
            <a:ext cx="2306053" cy="1138419"/>
          </a:xfrm>
          <a:prstGeom prst="bentConnector3">
            <a:avLst>
              <a:gd name="adj1" fmla="val 87565"/>
            </a:avLst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30" y="4467125"/>
            <a:ext cx="1829055" cy="10955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982200" y="4412718"/>
            <a:ext cx="1945105" cy="12020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585284" y="2847648"/>
            <a:ext cx="1090863" cy="6256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5" y="789265"/>
            <a:ext cx="6216317" cy="28980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4" y="3823458"/>
            <a:ext cx="6216318" cy="28980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24285" y="369150"/>
            <a:ext cx="2319866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Label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716547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715234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8" name="矩形 7"/>
          <p:cNvSpPr/>
          <p:nvPr/>
        </p:nvSpPr>
        <p:spPr>
          <a:xfrm>
            <a:off x="2506484" y="5109412"/>
            <a:ext cx="1223312" cy="6577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3" y="3958113"/>
            <a:ext cx="1886213" cy="10002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8338" y="3874168"/>
            <a:ext cx="2013284" cy="11550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肘形接點 11"/>
          <p:cNvCxnSpPr>
            <a:stCxn id="8" idx="1"/>
            <a:endCxn id="10" idx="3"/>
          </p:cNvCxnSpPr>
          <p:nvPr/>
        </p:nvCxnSpPr>
        <p:spPr>
          <a:xfrm rot="10800000">
            <a:off x="2141622" y="4451685"/>
            <a:ext cx="364862" cy="98659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06484" y="2075219"/>
            <a:ext cx="1223312" cy="6577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824285" y="369150"/>
            <a:ext cx="2319866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Label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29" y="758091"/>
            <a:ext cx="6004196" cy="27991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29" y="3739785"/>
            <a:ext cx="6004198" cy="279913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00782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81327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10" name="矩形 9"/>
          <p:cNvSpPr/>
          <p:nvPr/>
        </p:nvSpPr>
        <p:spPr>
          <a:xfrm>
            <a:off x="6344653" y="4958378"/>
            <a:ext cx="1034715" cy="463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866410"/>
            <a:ext cx="1619476" cy="6477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906000" y="4796590"/>
            <a:ext cx="1780674" cy="7860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>
            <a:stCxn id="10" idx="3"/>
            <a:endCxn id="12" idx="1"/>
          </p:cNvCxnSpPr>
          <p:nvPr/>
        </p:nvCxnSpPr>
        <p:spPr>
          <a:xfrm flipV="1">
            <a:off x="7379368" y="5189622"/>
            <a:ext cx="2526632" cy="683"/>
          </a:xfrm>
          <a:prstGeom prst="bentConnector3">
            <a:avLst/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15200" y="3739785"/>
            <a:ext cx="802105" cy="826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315199" y="789264"/>
            <a:ext cx="802105" cy="782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344652" y="1997969"/>
            <a:ext cx="1034715" cy="463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7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824285" y="369150"/>
            <a:ext cx="1800493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Line Graph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7281857"/>
              </p:ext>
            </p:extLst>
          </p:nvPr>
        </p:nvGraphicFramePr>
        <p:xfrm>
          <a:off x="1533525" y="733425"/>
          <a:ext cx="9124950" cy="539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403935" y="789265"/>
            <a:ext cx="9337964" cy="5335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9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99574" y="2976527"/>
            <a:ext cx="2797736" cy="707860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lvl="0" algn="ctr">
              <a:buNone/>
            </a:pP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96115" y="1610119"/>
            <a:ext cx="90280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Completed: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成功偵測出道路鋪面上的裂縫位置。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調整參數後成功細化辨識結果。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improved: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更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精細的對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圖片進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準備更大量的圖片作為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Trainset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圖片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特徵過於單一，可能導致收斂太快，而後繼無力，會嘗試增加不同環境下的裂縫圖來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，進一步提升辨識度。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對辨識出的裂縫做出近一步的細分與計算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長度、寬度、橫向、縱向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對不同情境下的裂縫圖進行辨識。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Others_1"/>
          <p:cNvSpPr txBox="1"/>
          <p:nvPr>
            <p:custDataLst>
              <p:tags r:id="rId1"/>
            </p:custDataLst>
          </p:nvPr>
        </p:nvSpPr>
        <p:spPr>
          <a:xfrm>
            <a:off x="2304751" y="2688482"/>
            <a:ext cx="2724519" cy="9641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TW" altLang="en-US" sz="626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錄</a:t>
            </a:r>
            <a:endParaRPr lang="zh-CN" altLang="en-US" sz="6265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MH_Others_2"/>
          <p:cNvSpPr txBox="1"/>
          <p:nvPr>
            <p:custDataLst>
              <p:tags r:id="rId2"/>
            </p:custDataLst>
          </p:nvPr>
        </p:nvSpPr>
        <p:spPr>
          <a:xfrm>
            <a:off x="2318511" y="3652062"/>
            <a:ext cx="2696996" cy="4104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OUTLINE</a:t>
            </a:r>
            <a:endParaRPr lang="zh-CN" altLang="en-US" sz="2667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3"/>
          <p:cNvGrpSpPr/>
          <p:nvPr/>
        </p:nvGrpSpPr>
        <p:grpSpPr>
          <a:xfrm>
            <a:off x="6064799" y="1674409"/>
            <a:ext cx="4286445" cy="650876"/>
            <a:chOff x="4357092" y="1347614"/>
            <a:chExt cx="3215268" cy="488156"/>
          </a:xfrm>
        </p:grpSpPr>
        <p:sp>
          <p:nvSpPr>
            <p:cNvPr id="57" name="MH_SubTitle_1"/>
            <p:cNvSpPr txBox="1"/>
            <p:nvPr>
              <p:custDataLst>
                <p:tags r:id="rId15"/>
              </p:custDataLst>
            </p:nvPr>
          </p:nvSpPr>
          <p:spPr>
            <a:xfrm>
              <a:off x="5246088" y="1461023"/>
              <a:ext cx="2326272" cy="3267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Introduction</a:t>
              </a:r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grpSp>
          <p:nvGrpSpPr>
            <p:cNvPr id="58" name="组合 2"/>
            <p:cNvGrpSpPr/>
            <p:nvPr/>
          </p:nvGrpSpPr>
          <p:grpSpPr>
            <a:xfrm>
              <a:off x="4357092" y="1347614"/>
              <a:ext cx="802436" cy="488156"/>
              <a:chOff x="6127160" y="2096130"/>
              <a:chExt cx="1128426" cy="686432"/>
            </a:xfrm>
          </p:grpSpPr>
          <p:cxnSp>
            <p:nvCxnSpPr>
              <p:cNvPr id="59" name="MH_Other_1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6525624" y="2096130"/>
                <a:ext cx="729962" cy="68643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MH_Other_2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45577" y="2497943"/>
                <a:ext cx="532403" cy="242763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MH_Other_3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127160" y="2108569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da-DK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24"/>
          <p:cNvGrpSpPr/>
          <p:nvPr/>
        </p:nvGrpSpPr>
        <p:grpSpPr>
          <a:xfrm>
            <a:off x="6059489" y="2621818"/>
            <a:ext cx="4286447" cy="650876"/>
            <a:chOff x="4357092" y="2091358"/>
            <a:chExt cx="3215269" cy="488156"/>
          </a:xfrm>
        </p:grpSpPr>
        <p:sp>
          <p:nvSpPr>
            <p:cNvPr id="63" name="MH_SubTitle_2"/>
            <p:cNvSpPr txBox="1"/>
            <p:nvPr>
              <p:custDataLst>
                <p:tags r:id="rId11"/>
              </p:custDataLst>
            </p:nvPr>
          </p:nvSpPr>
          <p:spPr>
            <a:xfrm>
              <a:off x="5246090" y="2229233"/>
              <a:ext cx="2326271" cy="2769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Method</a:t>
              </a:r>
            </a:p>
          </p:txBody>
        </p:sp>
        <p:grpSp>
          <p:nvGrpSpPr>
            <p:cNvPr id="64" name="组合 6"/>
            <p:cNvGrpSpPr/>
            <p:nvPr/>
          </p:nvGrpSpPr>
          <p:grpSpPr>
            <a:xfrm>
              <a:off x="4357092" y="2091358"/>
              <a:ext cx="802436" cy="488156"/>
              <a:chOff x="6127160" y="3142521"/>
              <a:chExt cx="1128426" cy="686432"/>
            </a:xfrm>
          </p:grpSpPr>
          <p:cxnSp>
            <p:nvCxnSpPr>
              <p:cNvPr id="65" name="MH_Other_4"/>
              <p:cNvCxnSpPr/>
              <p:nvPr>
                <p:custDataLst>
                  <p:tags r:id="rId12"/>
                </p:custDataLst>
              </p:nvPr>
            </p:nvCxnSpPr>
            <p:spPr>
              <a:xfrm flipH="1">
                <a:off x="6525624" y="3142521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MH_Other_5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45577" y="3544334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MH_Other_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127160" y="3154960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组合 25"/>
          <p:cNvGrpSpPr/>
          <p:nvPr/>
        </p:nvGrpSpPr>
        <p:grpSpPr>
          <a:xfrm>
            <a:off x="6064800" y="3569227"/>
            <a:ext cx="4505883" cy="650876"/>
            <a:chOff x="4357092" y="2835101"/>
            <a:chExt cx="3379869" cy="488156"/>
          </a:xfrm>
        </p:grpSpPr>
        <p:sp>
          <p:nvSpPr>
            <p:cNvPr id="69" name="MH_SubTitle_3"/>
            <p:cNvSpPr txBox="1"/>
            <p:nvPr>
              <p:custDataLst>
                <p:tags r:id="rId7"/>
              </p:custDataLst>
            </p:nvPr>
          </p:nvSpPr>
          <p:spPr>
            <a:xfrm>
              <a:off x="5242105" y="2972582"/>
              <a:ext cx="249485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Results</a:t>
              </a:r>
            </a:p>
          </p:txBody>
        </p:sp>
        <p:grpSp>
          <p:nvGrpSpPr>
            <p:cNvPr id="70" name="组合 7"/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71" name="MH_Other_7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MH_Other_9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127160" y="4199676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5">
            <a:extLst>
              <a:ext uri="{FF2B5EF4-FFF2-40B4-BE49-F238E27FC236}">
                <a16:creationId xmlns:a16="http://schemas.microsoft.com/office/drawing/2014/main" id="{88BA1D11-D27E-450A-85B9-1FCA9D0503FA}"/>
              </a:ext>
            </a:extLst>
          </p:cNvPr>
          <p:cNvGrpSpPr/>
          <p:nvPr/>
        </p:nvGrpSpPr>
        <p:grpSpPr>
          <a:xfrm>
            <a:off x="6059488" y="4516636"/>
            <a:ext cx="4505883" cy="650876"/>
            <a:chOff x="4357092" y="2835101"/>
            <a:chExt cx="3379869" cy="488156"/>
          </a:xfrm>
        </p:grpSpPr>
        <p:sp>
          <p:nvSpPr>
            <p:cNvPr id="23" name="MH_SubTitle_3">
              <a:extLst>
                <a:ext uri="{FF2B5EF4-FFF2-40B4-BE49-F238E27FC236}">
                  <a16:creationId xmlns:a16="http://schemas.microsoft.com/office/drawing/2014/main" id="{2C5AED25-24C6-49DE-B70B-3305294BC88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242105" y="2972582"/>
              <a:ext cx="249485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Conclusion</a:t>
              </a:r>
            </a:p>
          </p:txBody>
        </p:sp>
        <p:grpSp>
          <p:nvGrpSpPr>
            <p:cNvPr id="24" name="组合 7">
              <a:extLst>
                <a:ext uri="{FF2B5EF4-FFF2-40B4-BE49-F238E27FC236}">
                  <a16:creationId xmlns:a16="http://schemas.microsoft.com/office/drawing/2014/main" id="{A41F1168-7D44-46F9-AB77-F4DC50460744}"/>
                </a:ext>
              </a:extLst>
            </p:cNvPr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25" name="MH_Other_7">
                <a:extLst>
                  <a:ext uri="{FF2B5EF4-FFF2-40B4-BE49-F238E27FC236}">
                    <a16:creationId xmlns:a16="http://schemas.microsoft.com/office/drawing/2014/main" id="{2FA5407D-59C5-45F7-BDDF-3AAAC03063FE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MH_Other_8">
                <a:extLst>
                  <a:ext uri="{FF2B5EF4-FFF2-40B4-BE49-F238E27FC236}">
                    <a16:creationId xmlns:a16="http://schemas.microsoft.com/office/drawing/2014/main" id="{9A3CE172-BD88-4269-8160-462E4A047AEE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MH_Other_9">
                <a:extLst>
                  <a:ext uri="{FF2B5EF4-FFF2-40B4-BE49-F238E27FC236}">
                    <a16:creationId xmlns:a16="http://schemas.microsoft.com/office/drawing/2014/main" id="{9BB8A4F2-12EF-457F-8AF8-B132607456C0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127160" y="4199676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4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86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34490" y="1949115"/>
            <a:ext cx="100499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>
                <a:hlinkClick r:id="rId2"/>
              </a:rPr>
              <a:t>Encoder-Decoder </a:t>
            </a:r>
            <a:r>
              <a:rPr lang="en-US" altLang="zh-TW" dirty="0">
                <a:hlinkClick r:id="rId2"/>
              </a:rPr>
              <a:t>with </a:t>
            </a:r>
            <a:r>
              <a:rPr lang="en-US" altLang="zh-TW" dirty="0" err="1">
                <a:hlinkClick r:id="rId2"/>
              </a:rPr>
              <a:t>Atrous</a:t>
            </a:r>
            <a:r>
              <a:rPr lang="en-US" altLang="zh-TW" dirty="0">
                <a:hlinkClick r:id="rId2"/>
              </a:rPr>
              <a:t> </a:t>
            </a:r>
            <a:r>
              <a:rPr lang="en-US" altLang="zh-TW" dirty="0" smtClean="0">
                <a:hlinkClick r:id="rId2"/>
              </a:rPr>
              <a:t>Separable </a:t>
            </a:r>
            <a:r>
              <a:rPr lang="en-US" altLang="zh-TW" dirty="0">
                <a:hlinkClick r:id="rId2"/>
              </a:rPr>
              <a:t>Convolution for Semantic Image </a:t>
            </a:r>
            <a:r>
              <a:rPr lang="en-US" altLang="zh-TW" dirty="0" smtClean="0">
                <a:hlinkClick r:id="rId2"/>
              </a:rPr>
              <a:t>Segmentation</a:t>
            </a:r>
            <a:r>
              <a:rPr lang="en-US" altLang="zh-TW" dirty="0" smtClean="0"/>
              <a:t> (DeepLabv3+)</a:t>
            </a:r>
          </a:p>
          <a:p>
            <a:pPr marL="342900" indent="-342900">
              <a:buAutoNum type="arabicPeriod"/>
            </a:pPr>
            <a:r>
              <a:rPr lang="en-US" altLang="zh-TW" dirty="0">
                <a:hlinkClick r:id="rId3"/>
              </a:rPr>
              <a:t>Feature Pyramid Networks for Object </a:t>
            </a:r>
            <a:r>
              <a:rPr lang="en-US" altLang="zh-TW" dirty="0" smtClean="0">
                <a:hlinkClick r:id="rId3"/>
              </a:rPr>
              <a:t>Detection</a:t>
            </a:r>
            <a:r>
              <a:rPr lang="en-US" altLang="zh-TW" dirty="0" smtClean="0"/>
              <a:t>(FPN)</a:t>
            </a:r>
          </a:p>
          <a:p>
            <a:pPr marL="342900" indent="-342900">
              <a:buAutoNum type="arabicPeriod"/>
            </a:pPr>
            <a:r>
              <a:rPr lang="en-US" altLang="zh-TW" dirty="0">
                <a:hlinkClick r:id="rId4"/>
              </a:rPr>
              <a:t>Deep Learning with </a:t>
            </a:r>
            <a:r>
              <a:rPr lang="en-US" altLang="zh-TW" dirty="0" err="1">
                <a:hlinkClick r:id="rId4"/>
              </a:rPr>
              <a:t>Depthwise</a:t>
            </a:r>
            <a:r>
              <a:rPr lang="en-US" altLang="zh-TW" dirty="0">
                <a:hlinkClick r:id="rId4"/>
              </a:rPr>
              <a:t> Separable </a:t>
            </a:r>
            <a:r>
              <a:rPr lang="en-US" altLang="zh-TW" dirty="0" smtClean="0">
                <a:hlinkClick r:id="rId4"/>
              </a:rPr>
              <a:t>Convolutions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Xception</a:t>
            </a:r>
            <a:r>
              <a:rPr lang="en-US" altLang="zh-TW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zh-TW" dirty="0">
                <a:hlinkClick r:id="rId5"/>
              </a:rPr>
              <a:t>Deep Residual Learning for Image </a:t>
            </a:r>
            <a:r>
              <a:rPr lang="en-US" altLang="zh-TW" dirty="0" smtClean="0">
                <a:hlinkClick r:id="rId5"/>
              </a:rPr>
              <a:t>Recognition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ResNet</a:t>
            </a:r>
            <a:r>
              <a:rPr lang="en-US" altLang="zh-TW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>
                <a:hlinkClick r:id="rId6"/>
              </a:rPr>
              <a:t>【</a:t>
            </a:r>
            <a:r>
              <a:rPr lang="en-US" altLang="zh-TW" dirty="0" err="1">
                <a:hlinkClick r:id="rId6"/>
              </a:rPr>
              <a:t>TensorFlow</a:t>
            </a:r>
            <a:r>
              <a:rPr lang="en-US" altLang="zh-TW" dirty="0">
                <a:hlinkClick r:id="rId6"/>
              </a:rPr>
              <a:t> | </a:t>
            </a:r>
            <a:r>
              <a:rPr lang="en-US" altLang="zh-TW" dirty="0" err="1" smtClean="0">
                <a:hlinkClick r:id="rId6"/>
              </a:rPr>
              <a:t>TensorBoard】Understand</a:t>
            </a:r>
            <a:r>
              <a:rPr lang="zh-TW" altLang="en-US" dirty="0" smtClean="0">
                <a:hlinkClick r:id="rId6"/>
              </a:rPr>
              <a:t> </a:t>
            </a:r>
            <a:r>
              <a:rPr lang="en-US" altLang="zh-TW" dirty="0" err="1">
                <a:hlinkClick r:id="rId6"/>
              </a:rPr>
              <a:t>TensorBoard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8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7" y="1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1315812" y="2356152"/>
            <a:ext cx="9560379" cy="1231032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8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lear Sans Light" pitchFamily="34" charset="0"/>
              </a:rPr>
              <a:t>Thank you for your kind attention </a:t>
            </a:r>
            <a:endParaRPr lang="id-ID" altLang="zh-CN" sz="4800" dirty="0">
              <a:solidFill>
                <a:schemeClr val="accent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Clear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61471" y="2963825"/>
            <a:ext cx="3199980" cy="892526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微软雅黑"/>
                <a:ea typeface="微软雅黑"/>
              </a:rPr>
              <a:t>Introduction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3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488833" y="2198256"/>
            <a:ext cx="91413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Purpose</a:t>
            </a:r>
            <a:r>
              <a:rPr lang="en-US" altLang="zh-TW" sz="2000" dirty="0" smtClean="0"/>
              <a:t>:</a:t>
            </a:r>
            <a:endParaRPr lang="en-US" altLang="zh-TW" sz="2000" dirty="0"/>
          </a:p>
          <a:p>
            <a:r>
              <a:rPr lang="zh-TW" altLang="en-US" sz="2000" dirty="0"/>
              <a:t>通過數位圖像處理進行精確</a:t>
            </a:r>
            <a:r>
              <a:rPr lang="zh-TW" altLang="en-US" sz="2000" dirty="0" smtClean="0"/>
              <a:t>的批量自動</a:t>
            </a:r>
            <a:r>
              <a:rPr lang="zh-TW" altLang="en-US" sz="2000" dirty="0"/>
              <a:t>測量</a:t>
            </a:r>
            <a:r>
              <a:rPr lang="zh-TW" altLang="en-US" sz="2000" dirty="0" smtClean="0"/>
              <a:t>，節省人力損耗</a:t>
            </a:r>
            <a:r>
              <a:rPr lang="zh-TW" altLang="en-US" sz="2000" dirty="0" smtClean="0"/>
              <a:t>，也能妥善利用</a:t>
            </a:r>
            <a:r>
              <a:rPr lang="zh-TW" altLang="en-US" sz="2000" dirty="0" smtClean="0"/>
              <a:t>時間去處理其他事務，並克服</a:t>
            </a:r>
            <a:r>
              <a:rPr lang="zh-TW" altLang="en-US" sz="2000" dirty="0"/>
              <a:t>人工檢查的不足</a:t>
            </a:r>
            <a:r>
              <a:rPr lang="zh-TW" altLang="en-US" sz="2000" dirty="0" smtClean="0"/>
              <a:t>，實現</a:t>
            </a:r>
            <a:r>
              <a:rPr lang="zh-TW" altLang="en-US" sz="2000" dirty="0"/>
              <a:t>有效的預防性維護。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41090" y="420470"/>
            <a:ext cx="17983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Motivation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8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1037360"/>
            <a:ext cx="10058400" cy="540155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41090" y="412448"/>
            <a:ext cx="2969083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DeepLabv3+</a:t>
            </a:r>
            <a:r>
              <a:rPr lang="zh-TW" altLang="en-US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4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410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86875" y="2938425"/>
            <a:ext cx="2163072" cy="892526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 smtClean="0">
                <a:solidFill>
                  <a:schemeClr val="accent1"/>
                </a:solidFill>
                <a:latin typeface="微软雅黑"/>
                <a:ea typeface="微软雅黑"/>
              </a:rPr>
              <a:t>Method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51563" y="383524"/>
            <a:ext cx="4057586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Labeling</a:t>
            </a:r>
            <a:r>
              <a:rPr lang="zh-TW" altLang="en-US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TW" sz="2130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Labelme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3" y="1275284"/>
            <a:ext cx="7207022" cy="4053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21" y="3661506"/>
            <a:ext cx="581106" cy="8764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74" y="2902519"/>
            <a:ext cx="2662652" cy="2940275"/>
          </a:xfrm>
          <a:prstGeom prst="rect">
            <a:avLst/>
          </a:prstGeom>
        </p:spPr>
      </p:pic>
      <p:cxnSp>
        <p:nvCxnSpPr>
          <p:cNvPr id="8" name="直線單箭頭接點 7"/>
          <p:cNvCxnSpPr>
            <a:endCxn id="5" idx="3"/>
          </p:cNvCxnSpPr>
          <p:nvPr/>
        </p:nvCxnSpPr>
        <p:spPr>
          <a:xfrm flipH="1">
            <a:off x="1348527" y="4090737"/>
            <a:ext cx="603036" cy="8980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6" idx="1"/>
          </p:cNvCxnSpPr>
          <p:nvPr/>
        </p:nvCxnSpPr>
        <p:spPr>
          <a:xfrm>
            <a:off x="8373978" y="4366922"/>
            <a:ext cx="1036296" cy="5735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22262" y="337952"/>
            <a:ext cx="10494501" cy="6241857"/>
            <a:chOff x="622262" y="337952"/>
            <a:chExt cx="10494501" cy="624185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617" y="337952"/>
              <a:ext cx="4090146" cy="190680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549" y="2500316"/>
              <a:ext cx="4101214" cy="191196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8" y="1291357"/>
              <a:ext cx="4923248" cy="2295197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23" y="4167024"/>
              <a:ext cx="4913000" cy="229041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184159" y="909209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Fig.1</a:t>
              </a:r>
              <a:endParaRPr lang="zh-TW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3908453" y="3797693"/>
              <a:ext cx="1998738" cy="13658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1055319" y="3797693"/>
              <a:ext cx="2278800" cy="9610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3334119" y="3613027"/>
              <a:ext cx="574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991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4" idx="0"/>
            </p:cNvCxnSpPr>
            <p:nvPr/>
          </p:nvCxnSpPr>
          <p:spPr>
            <a:xfrm flipH="1">
              <a:off x="890124" y="1278541"/>
              <a:ext cx="3456" cy="939967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890124" y="2587840"/>
              <a:ext cx="0" cy="985898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622262" y="221850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462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549" y="4667840"/>
              <a:ext cx="4101214" cy="1911969"/>
            </a:xfrm>
            <a:prstGeom prst="rect">
              <a:avLst/>
            </a:prstGeom>
          </p:spPr>
        </p:pic>
        <p:cxnSp>
          <p:nvCxnSpPr>
            <p:cNvPr id="16" name="肘形接點 15"/>
            <p:cNvCxnSpPr>
              <a:stCxn id="6" idx="3"/>
              <a:endCxn id="5" idx="1"/>
            </p:cNvCxnSpPr>
            <p:nvPr/>
          </p:nvCxnSpPr>
          <p:spPr>
            <a:xfrm>
              <a:off x="5978566" y="2438956"/>
              <a:ext cx="1036983" cy="101734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/>
            <p:cNvCxnSpPr>
              <a:stCxn id="6" idx="3"/>
              <a:endCxn id="4" idx="1"/>
            </p:cNvCxnSpPr>
            <p:nvPr/>
          </p:nvCxnSpPr>
          <p:spPr>
            <a:xfrm flipV="1">
              <a:off x="5978565" y="1291356"/>
              <a:ext cx="1044000" cy="115200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6" idx="3"/>
              <a:endCxn id="15" idx="1"/>
            </p:cNvCxnSpPr>
            <p:nvPr/>
          </p:nvCxnSpPr>
          <p:spPr>
            <a:xfrm>
              <a:off x="5978566" y="2438956"/>
              <a:ext cx="1036983" cy="318486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1951563" y="383524"/>
            <a:ext cx="2956259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Augmentation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70531" y="872977"/>
            <a:ext cx="8577914" cy="3876004"/>
            <a:chOff x="2026298" y="1187682"/>
            <a:chExt cx="8066380" cy="3538067"/>
          </a:xfrm>
        </p:grpSpPr>
        <p:sp>
          <p:nvSpPr>
            <p:cNvPr id="6" name="矩形 5"/>
            <p:cNvSpPr/>
            <p:nvPr/>
          </p:nvSpPr>
          <p:spPr>
            <a:xfrm>
              <a:off x="2026298" y="1187682"/>
              <a:ext cx="8066380" cy="35380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584" y="1264678"/>
              <a:ext cx="7882707" cy="257253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574" y="3933684"/>
              <a:ext cx="7630726" cy="714208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25" y="4907512"/>
            <a:ext cx="7354326" cy="165543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924491" y="374296"/>
            <a:ext cx="4145045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Median Frequency Balancing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自定义 9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718D"/>
      </a:accent1>
      <a:accent2>
        <a:srgbClr val="91ACC2"/>
      </a:accent2>
      <a:accent3>
        <a:srgbClr val="51718D"/>
      </a:accent3>
      <a:accent4>
        <a:srgbClr val="91ACC2"/>
      </a:accent4>
      <a:accent5>
        <a:srgbClr val="51718D"/>
      </a:accent5>
      <a:accent6>
        <a:srgbClr val="91ACC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4060</TotalTime>
  <Words>372</Words>
  <Application>Microsoft Office PowerPoint</Application>
  <PresentationFormat>寬螢幕</PresentationFormat>
  <Paragraphs>98</Paragraphs>
  <Slides>21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5" baseType="lpstr">
      <vt:lpstr>Clear Sans Light</vt:lpstr>
      <vt:lpstr>等线</vt:lpstr>
      <vt:lpstr>等线 Light</vt:lpstr>
      <vt:lpstr>方正姚体</vt:lpstr>
      <vt:lpstr>Microsoft YaHei</vt:lpstr>
      <vt:lpstr>Microsoft YaHei</vt:lpstr>
      <vt:lpstr>Microsoft YaHei Light</vt:lpstr>
      <vt:lpstr>宋体</vt:lpstr>
      <vt:lpstr>微軟正黑體 Light</vt:lpstr>
      <vt:lpstr>新細明體</vt:lpstr>
      <vt:lpstr>Arial</vt:lpstr>
      <vt:lpstr>Calibri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黃竑智</dc:creator>
  <dc:description>http://www.ypppt.com/</dc:description>
  <cp:lastModifiedBy>竑智 黃</cp:lastModifiedBy>
  <cp:revision>202</cp:revision>
  <dcterms:created xsi:type="dcterms:W3CDTF">2017-07-09T11:42:26Z</dcterms:created>
  <dcterms:modified xsi:type="dcterms:W3CDTF">2019-11-21T11:16:56Z</dcterms:modified>
</cp:coreProperties>
</file>